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9" r:id="rId3"/>
    <p:sldId id="258" r:id="rId4"/>
    <p:sldId id="271" r:id="rId5"/>
    <p:sldId id="273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86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7" autoAdjust="0"/>
  </p:normalViewPr>
  <p:slideViewPr>
    <p:cSldViewPr>
      <p:cViewPr varScale="1">
        <p:scale>
          <a:sx n="105" d="100"/>
          <a:sy n="105" d="100"/>
        </p:scale>
        <p:origin x="-179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1041;&#1102;&#1076;&#1078;&#1077;&#1090;%202024\&#1055;&#1056;&#1054;&#1045;&#1050;&#1058;%20&#1073;&#1102;&#1076;&#1078;&#1077;&#1090;&#1072;%202024\&#1090;&#1072;&#1073;&#1083;&#1080;&#1094;&#1099;%20&#1082;%20&#1087;&#1086;&#1103;&#1089;&#1085;&#1080;&#1090;&#1077;&#1083;&#1100;&#1085;&#1086;&#1081;%20&#1079;&#1072;&#1087;&#1080;&#1089;&#1082;&#1077;%20&#1082;%20&#1055;&#1056;&#1054;&#1045;&#1050;&#1058;&#1059;%20&#1088;&#1077;&#1096;&#1077;&#1085;&#1080;&#1103;%20&#1086;%20&#1073;&#1102;&#1076;&#1078;&#1077;&#1090;&#1077;%20&#1085;&#1072;%202024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1;&#1102;&#1076;&#1078;&#1077;&#1090;%202024\&#1055;&#1056;&#1054;&#1045;&#1050;&#1058;%20&#1073;&#1102;&#1076;&#1078;&#1077;&#1090;&#1072;%202024\&#1090;&#1072;&#1073;&#1083;&#1080;&#1094;&#1099;%20&#1082;%20&#1087;&#1086;&#1103;&#1089;&#1085;&#1080;&#1090;&#1077;&#1083;&#1100;&#1085;&#1086;&#1081;%20&#1079;&#1072;&#1087;&#1080;&#1089;&#1082;&#1077;%20&#1082;%20&#1055;&#1056;&#1054;&#1045;&#1050;&#1058;&#1059;%20&#1088;&#1077;&#1096;&#1077;&#1085;&#1080;&#1103;%20&#1086;%20&#1073;&#1102;&#1076;&#1078;&#1077;&#1090;&#1077;%20&#1085;&#1072;%202024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10"/>
      <c:depthPercent val="10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7.7184158347568421E-2"/>
                  <c:y val="-1.560413339940901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7710482801485171E-3"/>
                  <c:y val="0.3331351063634532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0131986966303017"/>
                  <c:y val="5.1313738882750114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7.4668743833379E-2"/>
                  <c:y val="5.296061768502713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9.2772925930349276E-2"/>
                  <c:y val="-7.0362253669340388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9.5908788132878023E-2"/>
                  <c:y val="-0.20755391590037259"/>
                </c:manualLayout>
              </c:layout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900">
                    <a:latin typeface="Bookman Old Style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доходы!$A$4:$A$9</c:f>
              <c:strCache>
                <c:ptCount val="6"/>
                <c:pt idx="0">
                  <c:v>Налог на доходы физических лиц </c:v>
                </c:pt>
                <c:pt idx="1">
                  <c:v>Налог, взимаемый в связи с применением упрощенной системы налогообложения</c:v>
                </c:pt>
                <c:pt idx="2">
                  <c:v>Единый сельскохозяйственный налог</c:v>
                </c:pt>
                <c:pt idx="3">
                  <c:v>Налог на имущество</c:v>
                </c:pt>
                <c:pt idx="4">
                  <c:v>Земельный налог 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доходы!$F$4:$F$9</c:f>
              <c:numCache>
                <c:formatCode>0.0%</c:formatCode>
                <c:ptCount val="6"/>
                <c:pt idx="0">
                  <c:v>0.61342389550939869</c:v>
                </c:pt>
                <c:pt idx="1">
                  <c:v>0.15404597145783791</c:v>
                </c:pt>
                <c:pt idx="2">
                  <c:v>0.22875826761488929</c:v>
                </c:pt>
                <c:pt idx="3">
                  <c:v>1.0430195984124444E-3</c:v>
                </c:pt>
                <c:pt idx="4">
                  <c:v>2.6004741765801209E-3</c:v>
                </c:pt>
                <c:pt idx="5">
                  <c:v>1.283716428815316E-4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240"/>
      <c:perspective val="20"/>
    </c:view3D>
    <c:plotArea>
      <c:layout>
        <c:manualLayout>
          <c:layoutTarget val="inner"/>
          <c:xMode val="edge"/>
          <c:yMode val="edge"/>
          <c:x val="6.8761886702814823E-3"/>
          <c:y val="1.5634003570291818E-2"/>
          <c:w val="0.91262800024114865"/>
          <c:h val="0.89608993076216958"/>
        </c:manualLayout>
      </c:layout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00863D"/>
              </a:solidFill>
            </c:spPr>
          </c:dPt>
          <c:dPt>
            <c:idx val="5"/>
            <c:spPr>
              <a:solidFill>
                <a:schemeClr val="accent2"/>
              </a:solidFill>
            </c:spPr>
          </c:dPt>
          <c:dLbls>
            <c:dLbl>
              <c:idx val="0"/>
              <c:layout>
                <c:manualLayout>
                  <c:x val="-4.6153642026486044E-2"/>
                  <c:y val="-2.7999355031650811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/>
                      <a:t> </a:t>
                    </a:r>
                    <a:r>
                      <a:rPr lang="ru-RU" dirty="0"/>
                      <a:t> ОБЩЕГОСУДАРСТВЕННЫЕ ВОПРОСЫ
</a:t>
                    </a:r>
                    <a:r>
                      <a:rPr lang="ru-RU" dirty="0" smtClean="0"/>
                      <a:t>47,0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1"/>
              <c:layout>
                <c:manualLayout>
                  <c:x val="1.6572595002161603E-2"/>
                  <c:y val="-7.0563727864421416E-2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 </a:t>
                    </a:r>
                    <a:r>
                      <a:rPr lang="ru-RU"/>
                      <a:t> НАЦИОНАЛЬНАЯ ОБОРОНА
0,2%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2"/>
              <c:layout>
                <c:manualLayout>
                  <c:x val="5.3067574440194699E-2"/>
                  <c:y val="1.4789311265793007E-2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 </a:t>
                    </a:r>
                    <a:r>
                      <a:rPr lang="ru-RU"/>
                      <a:t> НАЦИОНАЛЬНАЯ БЕЗОПАСНОСТЬ И ПРАВООХРАНИТЕЛЬНАЯ ДЕЯТЕЛЬНОСТЬ
5,8%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3"/>
              <c:layout>
                <c:manualLayout>
                  <c:x val="2.8866124233150113E-3"/>
                  <c:y val="0.1042292814018860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/>
                      <a:t> </a:t>
                    </a:r>
                    <a:r>
                      <a:rPr lang="ru-RU" dirty="0"/>
                      <a:t> НАЦИОНАЛЬНАЯ ЭКОНОМИКА
0,2%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4"/>
              <c:layout>
                <c:manualLayout>
                  <c:x val="-0.15355185372019359"/>
                  <c:y val="8.1586444311035525E-2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 </a:t>
                    </a:r>
                    <a:r>
                      <a:rPr lang="ru-RU"/>
                      <a:t> ЖИЛИЩНО-КОММУНАЛЬНОЕ ХОЗЯЙСТВО
41,3%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5"/>
              <c:layout>
                <c:manualLayout>
                  <c:x val="0"/>
                  <c:y val="0.10998197952960742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 </a:t>
                    </a:r>
                    <a:r>
                      <a:rPr lang="ru-RU"/>
                      <a:t> СОЦИАЛЬНАЯ ПОЛИТИКА
5,5%</a:t>
                    </a:r>
                  </a:p>
                </c:rich>
              </c:tx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9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'Расходы (2)'!$A$7:$A$28</c:f>
              <c:strCache>
                <c:ptCount val="6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И ПРАВООХРАНИТЕЛЬНАЯ ДЕЯТЕЛЬНОСТЬ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СОЦИАЛЬНАЯ ПОЛИТИКА</c:v>
                </c:pt>
              </c:strCache>
            </c:strRef>
          </c:cat>
          <c:val>
            <c:numRef>
              <c:f>'Расходы (2)'!$B$7:$B$28</c:f>
              <c:numCache>
                <c:formatCode>#,##0.0</c:formatCode>
                <c:ptCount val="6"/>
                <c:pt idx="0">
                  <c:v>15763.4</c:v>
                </c:pt>
                <c:pt idx="1">
                  <c:v>78.599999999999994</c:v>
                </c:pt>
                <c:pt idx="2">
                  <c:v>1937.4</c:v>
                </c:pt>
                <c:pt idx="3">
                  <c:v>78</c:v>
                </c:pt>
                <c:pt idx="4">
                  <c:v>13829.300000000001</c:v>
                </c:pt>
                <c:pt idx="5">
                  <c:v>1844.6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</c:spPr>
    </c:plotArea>
    <c:plotVisOnly val="1"/>
  </c:chart>
  <c:spPr>
    <a:noFill/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0.13905</cdr:x>
      <cdr:y>0.669</cdr:y>
    </cdr:from>
    <cdr:to>
      <cdr:x>0.26479</cdr:x>
      <cdr:y>0.72727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895350" y="2733676"/>
          <a:ext cx="809625" cy="23812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8F862-473E-4796-88CB-97111CBACB37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BE6F7-D772-4A97-868E-D271090AB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BE6F7-D772-4A97-868E-D271090AB49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07BB6-F069-49D7-8DBC-D7C64E59FAFC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E60CEB-965D-4B2C-96D2-ECD21A06D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heraldik.ru/reg83/83andegskiy_g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http://www.heraldik.ru/reg83/83andegskiy_g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heraldik.ru/reg83/83andegskiy_g.gif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http://www.heraldik.ru/reg83/83andegskiy_g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raldik.ru/reg83/83andegskiy_g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ерб Андегского сельсовета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9552" y="260648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648" y="260648"/>
          <a:ext cx="6120680" cy="792088"/>
        </p:xfrm>
        <a:graphic>
          <a:graphicData uri="http://schemas.openxmlformats.org/drawingml/2006/table">
            <a:tbl>
              <a:tblPr/>
              <a:tblGrid>
                <a:gridCol w="6120680"/>
              </a:tblGrid>
              <a:tr h="79208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213285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 У Б Л И Ч Н Ы Е   С Л У Ш А Н И Я </a:t>
            </a:r>
          </a:p>
          <a:p>
            <a:pPr algn="ctr"/>
            <a:endParaRPr lang="ru-RU" sz="2400" dirty="0" smtClean="0">
              <a:latin typeface="Bookman Old Style" pitchFamily="18" charset="0"/>
            </a:endParaRP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п</a:t>
            </a:r>
            <a:r>
              <a:rPr lang="ru-RU" sz="2400" dirty="0" smtClean="0">
                <a:latin typeface="Bookman Old Style" pitchFamily="18" charset="0"/>
              </a:rPr>
              <a:t>о </a:t>
            </a:r>
            <a:r>
              <a:rPr lang="ru-RU" sz="2400" dirty="0" smtClean="0">
                <a:latin typeface="Bookman Old Style" pitchFamily="18" charset="0"/>
              </a:rPr>
              <a:t>проекту </a:t>
            </a:r>
            <a:r>
              <a:rPr lang="ru-RU" sz="2400" dirty="0" smtClean="0">
                <a:latin typeface="Bookman Old Style" pitchFamily="18" charset="0"/>
              </a:rPr>
              <a:t>бюджета 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Сельского поселения «Андегский сельсовет»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Заполярного района Ненецкого автономного округа </a:t>
            </a:r>
          </a:p>
          <a:p>
            <a:pPr algn="ctr"/>
            <a:r>
              <a:rPr lang="ru-RU" sz="2400" dirty="0" smtClean="0">
                <a:latin typeface="Bookman Old Style" pitchFamily="18" charset="0"/>
              </a:rPr>
              <a:t>на </a:t>
            </a:r>
            <a:r>
              <a:rPr lang="ru-RU" sz="2400" dirty="0" smtClean="0">
                <a:latin typeface="Bookman Old Style" pitchFamily="18" charset="0"/>
              </a:rPr>
              <a:t>2024 </a:t>
            </a:r>
            <a:r>
              <a:rPr lang="ru-RU" sz="2400" dirty="0" smtClean="0">
                <a:latin typeface="Bookman Old Style" pitchFamily="18" charset="0"/>
              </a:rPr>
              <a:t>год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819149" y="1404937"/>
          <a:ext cx="7857307" cy="504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1556792"/>
            <a:ext cx="809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общегосударственные расходы</a:t>
            </a:r>
          </a:p>
          <a:p>
            <a:pPr algn="r"/>
            <a:endParaRPr lang="ru-RU" sz="1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8229600" cy="2733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проект </a:t>
                      </a:r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Функционирование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главы Сельского поселения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3 084,2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Функционирование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местной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администраций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11 938,0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М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ежбюджетные трансферты Контрольно-счетной палате Заполярного района на осуществление внешнего муниципального финансового контроля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560,9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Резервные фонды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100,0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Другие общегосударственные вопросы</a:t>
                      </a: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80,3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1556792"/>
            <a:ext cx="809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национальная оборона</a:t>
            </a:r>
          </a:p>
          <a:p>
            <a:pPr algn="r"/>
            <a:endParaRPr lang="ru-RU" sz="1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8229600" cy="1249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проект </a:t>
                      </a:r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1412776"/>
            <a:ext cx="809467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национальная безопасность и правоохранительная деятельность</a:t>
            </a:r>
            <a:endParaRPr lang="ru-RU" sz="28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r"/>
            <a:endParaRPr lang="ru-RU" sz="1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 noGrp="1"/>
          </p:cNvGraphicFramePr>
          <p:nvPr>
            <p:ph idx="1"/>
          </p:nvPr>
        </p:nvGraphicFramePr>
        <p:xfrm>
          <a:off x="611560" y="2492896"/>
          <a:ext cx="8229600" cy="3444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проект </a:t>
                      </a:r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kumimoji="0" lang="ru-RU" sz="18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оддержание в постоянной готовности местной автоматизированной системы централизованного оповещения гражданской обороны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1 719,0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Т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ехническое обслуживание системы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видеонаблюдения в местах массового пребывания людей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176,4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П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редупреждение и ликвидацию последствий ЧС в границах поселения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28,8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Организация обучения неработающего населения в области гражданской обороны и защиты от чрезвычайных ситуаций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1556792"/>
            <a:ext cx="809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r"/>
            <a:endParaRPr lang="ru-RU" sz="1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8229600" cy="975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проект </a:t>
                      </a:r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</a:t>
                      </a:r>
                      <a:r>
                        <a:rPr lang="ru-RU" sz="1400" b="0" u="none" strike="noStrike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Содержание мест причаливания речного транспорта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1268760"/>
            <a:ext cx="8094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жилищно-коммунальное хозяйство</a:t>
            </a:r>
            <a:endParaRPr lang="ru-RU" sz="1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 noGrp="1"/>
          </p:cNvGraphicFramePr>
          <p:nvPr>
            <p:ph idx="1"/>
          </p:nvPr>
        </p:nvGraphicFramePr>
        <p:xfrm>
          <a:off x="611560" y="1844824"/>
          <a:ext cx="8229600" cy="41764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430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проект </a:t>
                      </a:r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8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Капитальный и текущий ремонт жилых домов, помещений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7 609,0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8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одержание земельных участков, предназначенных под складирование отходов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44,9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8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kumimoji="0" lang="ru-RU" sz="18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одержание площадок накопления твердых коммунальных отходов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217,9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90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Благоустройство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5 897,6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955">
                <a:tc>
                  <a:txBody>
                    <a:bodyPr/>
                    <a:lstStyle/>
                    <a:p>
                      <a:pPr algn="just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благоустройство территорий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955">
                <a:tc>
                  <a:txBody>
                    <a:bodyPr/>
                    <a:lstStyle/>
                    <a:p>
                      <a:pPr algn="just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уличное освещение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1 449,9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36">
                <a:tc>
                  <a:txBody>
                    <a:bodyPr/>
                    <a:lstStyle/>
                    <a:p>
                      <a:pPr algn="just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устройство покрытия участка проезда в районе от дома № 14 по ул. Набережная до перехода через р.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Шарок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684,1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955">
                <a:tc>
                  <a:txBody>
                    <a:bodyPr/>
                    <a:lstStyle/>
                    <a:p>
                      <a:pPr algn="just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    устройство покрытия участка проезда в районе ул. Лесная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684,1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9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   устройство проезда от Троицкой часовни до БВПУ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2 890,5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95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   содержание и ремонт проездов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127,9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90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Организация ритуальных услуг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1916832"/>
            <a:ext cx="8094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социальная политика</a:t>
            </a:r>
            <a:endParaRPr lang="ru-RU" sz="1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 noGrp="1"/>
          </p:cNvGraphicFramePr>
          <p:nvPr>
            <p:ph idx="1"/>
          </p:nvPr>
        </p:nvGraphicFramePr>
        <p:xfrm>
          <a:off x="611560" y="2564904"/>
          <a:ext cx="8229600" cy="20726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проект </a:t>
                      </a:r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В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ыплата пенсий за выслугу лет лицам, замещавшим выборные должности и должности муниципальной службы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1 640,6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Единовременная выплата пенсионерам на капитальный ремонт находящегося в их собственности жилого помещения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204,0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dn.culture.ru/images/c91d33db-21f1-5804-9f57-9c3b7274472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374168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AutoShape 2" descr="https://cdn.culture.ru/images/c91d33db-21f1-5804-9f57-9c3b7274472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827584" y="5805264"/>
            <a:ext cx="7488832" cy="7200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Bookman Old Style" pitchFamily="18" charset="0"/>
                <a:ea typeface="+mn-ea"/>
                <a:cs typeface="Times New Roman" pitchFamily="18" charset="0"/>
              </a:rPr>
              <a:t>СПАСИБО ЗА ВНИМАНИЕ!</a:t>
            </a:r>
            <a:endParaRPr kumimoji="0" lang="ru-RU" sz="33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Bookman Old Style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772816"/>
            <a:ext cx="809467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главная </a:t>
            </a: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цель и основные задачи бюджетной политики</a:t>
            </a:r>
            <a:endParaRPr lang="ru-RU" sz="28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r"/>
            <a:endParaRPr lang="ru-RU" sz="1400" dirty="0"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5"/>
          <p:cNvSpPr txBox="1">
            <a:spLocks/>
          </p:cNvSpPr>
          <p:nvPr/>
        </p:nvSpPr>
        <p:spPr>
          <a:xfrm>
            <a:off x="611560" y="2780928"/>
            <a:ext cx="8229600" cy="30963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Bookman Old Style" pitchFamily="18" charset="0"/>
              </a:rPr>
              <a:t>обеспечение сбалансированности и устойчивости местного бюджета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сохранение 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и развитие доходных источников местного бюджета</a:t>
            </a:r>
            <a:endParaRPr lang="ru-RU" sz="2700" dirty="0" smtClean="0">
              <a:latin typeface="Bookman Old Style" pitchFamily="18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повышение</a:t>
            </a:r>
            <a:r>
              <a:rPr kumimoji="0" lang="ru-RU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эффективности расходов местного бюджета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доход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492896"/>
            <a:ext cx="3456384" cy="2592288"/>
          </a:xfrm>
        </p:spPr>
      </p:pic>
      <p:pic>
        <p:nvPicPr>
          <p:cNvPr id="1027" name="Picture 3" descr="C:\Users\User\Desktop\расход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420888"/>
            <a:ext cx="3563212" cy="267240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848872" cy="710184"/>
        </p:xfrm>
        <a:graphic>
          <a:graphicData uri="http://schemas.openxmlformats.org/drawingml/2006/table">
            <a:tbl>
              <a:tblPr/>
              <a:tblGrid>
                <a:gridCol w="7848872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герб Андегского сельсовета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39552" y="177281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бюджета </a:t>
            </a:r>
          </a:p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на 2024 год</a:t>
            </a:r>
            <a:endParaRPr lang="ru-RU" sz="2800" b="1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5157192"/>
            <a:ext cx="3024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latin typeface="Bookman Old Style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100" b="1" dirty="0" smtClean="0">
                <a:latin typeface="Bookman Old Style" pitchFamily="18" charset="0"/>
                <a:cs typeface="Times New Roman" pitchFamily="18" charset="0"/>
              </a:rPr>
              <a:t>33 531,3 тыс</a:t>
            </a:r>
            <a:r>
              <a:rPr lang="ru-RU" sz="2100" b="1" dirty="0" smtClean="0">
                <a:latin typeface="Bookman Old Style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5085184"/>
            <a:ext cx="3024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latin typeface="Bookman Old Style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100" b="1" dirty="0" smtClean="0">
                <a:latin typeface="Bookman Old Style" pitchFamily="18" charset="0"/>
                <a:cs typeface="Times New Roman" pitchFamily="18" charset="0"/>
              </a:rPr>
              <a:t>33 531,3 тыс</a:t>
            </a:r>
            <a:r>
              <a:rPr lang="ru-RU" sz="2100" b="1" dirty="0" smtClean="0">
                <a:latin typeface="Bookman Old Style" pitchFamily="18" charset="0"/>
                <a:cs typeface="Times New Roman" pitchFamily="18" charset="0"/>
              </a:rPr>
              <a:t>. 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87824" y="5949280"/>
            <a:ext cx="32403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latin typeface="Bookman Old Style" pitchFamily="18" charset="0"/>
                <a:cs typeface="Times New Roman" pitchFamily="18" charset="0"/>
              </a:rPr>
              <a:t>дефицит/профицит</a:t>
            </a:r>
            <a:endParaRPr lang="ru-RU" sz="2100" b="1" dirty="0" smtClean="0">
              <a:latin typeface="Bookman Old Style" pitchFamily="18" charset="0"/>
              <a:cs typeface="Times New Roman" pitchFamily="18" charset="0"/>
            </a:endParaRPr>
          </a:p>
          <a:p>
            <a:pPr algn="ctr"/>
            <a:r>
              <a:rPr lang="ru-RU" sz="2100" b="1" dirty="0" smtClean="0">
                <a:latin typeface="Bookman Old Style" pitchFamily="18" charset="0"/>
                <a:cs typeface="Times New Roman" pitchFamily="18" charset="0"/>
              </a:rPr>
              <a:t>не прогнозируется</a:t>
            </a:r>
            <a:endParaRPr lang="ru-RU" sz="2100" b="1" dirty="0" smtClean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528392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Bookman Old Style" pitchFamily="18" charset="0"/>
              </a:rPr>
              <a:t>6 537,3 тыс</a:t>
            </a:r>
            <a:r>
              <a:rPr lang="ru-RU" b="1" dirty="0" smtClean="0">
                <a:latin typeface="Bookman Old Style" pitchFamily="18" charset="0"/>
              </a:rPr>
              <a:t>. руб. </a:t>
            </a:r>
            <a:r>
              <a:rPr lang="ru-RU" dirty="0" smtClean="0">
                <a:latin typeface="Bookman Old Style" pitchFamily="18" charset="0"/>
              </a:rPr>
              <a:t>-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налоговые доходы</a:t>
            </a:r>
          </a:p>
          <a:p>
            <a:pPr algn="just">
              <a:buNone/>
            </a:pPr>
            <a:endParaRPr lang="ru-RU" sz="1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Bookman Old Style" pitchFamily="18" charset="0"/>
              </a:rPr>
              <a:t>* Закон НАО от 31.10.2013 года №91-ОЗ «О нормативах отчислений от налогов в бюджеты муниципальных образований Ненецкого автономного округа</a:t>
            </a:r>
          </a:p>
          <a:p>
            <a:pPr algn="just">
              <a:buNone/>
            </a:pP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Bookman Old Style" pitchFamily="18" charset="0"/>
              </a:rPr>
              <a:t>213,8 </a:t>
            </a:r>
            <a:r>
              <a:rPr lang="ru-RU" b="1" dirty="0" smtClean="0">
                <a:latin typeface="Bookman Old Style" pitchFamily="18" charset="0"/>
              </a:rPr>
              <a:t>тыс. руб. </a:t>
            </a:r>
            <a:r>
              <a:rPr lang="ru-RU" dirty="0" smtClean="0">
                <a:latin typeface="Bookman Old Style" pitchFamily="18" charset="0"/>
              </a:rPr>
              <a:t>- неналоговые доходы</a:t>
            </a:r>
            <a:endParaRPr lang="ru-RU" sz="1000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ru-RU" sz="1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Bookman Old Style" pitchFamily="18" charset="0"/>
              </a:rPr>
              <a:t>* Плательщиками являются физические лица, с которыми заключены договоры найма жилого помещения.</a:t>
            </a:r>
          </a:p>
          <a:p>
            <a:pPr algn="just">
              <a:buFont typeface="Arial" charset="0"/>
              <a:buChar char="•"/>
            </a:pPr>
            <a:endParaRPr lang="ru-RU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Bookman Old Style" pitchFamily="18" charset="0"/>
              </a:rPr>
              <a:t>26 780,3 </a:t>
            </a:r>
            <a:r>
              <a:rPr lang="ru-RU" b="1" dirty="0" smtClean="0">
                <a:latin typeface="Bookman Old Style" pitchFamily="18" charset="0"/>
              </a:rPr>
              <a:t>тыс. руб. </a:t>
            </a:r>
            <a:r>
              <a:rPr lang="ru-RU" dirty="0" smtClean="0">
                <a:latin typeface="Bookman Old Style" pitchFamily="18" charset="0"/>
              </a:rPr>
              <a:t>– безвозмездные поступления</a:t>
            </a:r>
          </a:p>
          <a:p>
            <a:pPr algn="just">
              <a:buFont typeface="Wingdings" pitchFamily="2" charset="2"/>
              <a:buChar char="Ø"/>
            </a:pPr>
            <a:endParaRPr lang="ru-RU" sz="10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0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556792"/>
            <a:ext cx="809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доходная часть бюджета</a:t>
            </a:r>
          </a:p>
          <a:p>
            <a:pPr algn="r"/>
            <a:endParaRPr lang="ru-RU" sz="1400" b="1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2492896"/>
          <a:ext cx="8229600" cy="3566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прогноз 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latin typeface="Bookman Old Style" pitchFamily="18" charset="0"/>
                        </a:rPr>
                        <a:t>Налоговые </a:t>
                      </a:r>
                      <a:r>
                        <a:rPr lang="ru-RU" sz="2000" b="1" u="none" strike="noStrike" dirty="0" smtClean="0">
                          <a:latin typeface="Bookman Old Style" pitchFamily="18" charset="0"/>
                        </a:rPr>
                        <a:t>доходы, всего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 smtClean="0">
                          <a:latin typeface="Bookman Old Style" pitchFamily="18" charset="0"/>
                        </a:rPr>
                        <a:t>6 537,3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5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  Налог  </a:t>
                      </a:r>
                      <a:r>
                        <a:rPr lang="ru-RU" sz="2000" u="none" strike="noStrike" dirty="0">
                          <a:latin typeface="Bookman Old Style" pitchFamily="18" charset="0"/>
                        </a:rPr>
                        <a:t>на  доходы  физических  лиц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4 010,1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  Налог</a:t>
                      </a:r>
                      <a:r>
                        <a:rPr lang="ru-RU" sz="2000" u="none" strike="noStrike" dirty="0">
                          <a:latin typeface="Bookman Old Style" pitchFamily="18" charset="0"/>
                        </a:rPr>
                        <a:t>, взимаемый в связи с применением </a:t>
                      </a:r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  упрощенной </a:t>
                      </a:r>
                      <a:r>
                        <a:rPr lang="ru-RU" sz="2000" u="none" strike="noStrike" dirty="0">
                          <a:latin typeface="Bookman Old Style" pitchFamily="18" charset="0"/>
                        </a:rPr>
                        <a:t>системы налогообложения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1 007,0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  Единый </a:t>
                      </a:r>
                      <a:r>
                        <a:rPr lang="ru-RU" sz="2000" u="none" strike="noStrike" dirty="0">
                          <a:latin typeface="Bookman Old Style" pitchFamily="18" charset="0"/>
                        </a:rPr>
                        <a:t>сельскохозяйственный налог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1 495,5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  Налог </a:t>
                      </a:r>
                      <a:r>
                        <a:rPr lang="ru-RU" sz="2000" u="none" strike="noStrike" dirty="0">
                          <a:latin typeface="Bookman Old Style" pitchFamily="18" charset="0"/>
                        </a:rPr>
                        <a:t>на имущество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6,8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  Земельный </a:t>
                      </a:r>
                      <a:r>
                        <a:rPr lang="ru-RU" sz="2000" u="none" strike="noStrike" dirty="0">
                          <a:latin typeface="Bookman Old Style" pitchFamily="18" charset="0"/>
                        </a:rPr>
                        <a:t>налог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17,0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  Государственная </a:t>
                      </a:r>
                      <a:r>
                        <a:rPr lang="ru-RU" sz="2000" u="none" strike="noStrike" dirty="0">
                          <a:latin typeface="Bookman Old Style" pitchFamily="18" charset="0"/>
                        </a:rPr>
                        <a:t>пошлина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latin typeface="Bookman Old Style" pitchFamily="18" charset="0"/>
                        </a:rPr>
                        <a:t>0,8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3568" y="1772816"/>
            <a:ext cx="809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налоговые доходы</a:t>
            </a:r>
          </a:p>
          <a:p>
            <a:pPr algn="r"/>
            <a:endParaRPr lang="ru-RU" sz="1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00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55576" y="1772816"/>
            <a:ext cx="809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неналоговые доходы</a:t>
            </a:r>
          </a:p>
          <a:p>
            <a:pPr algn="r"/>
            <a:endParaRPr lang="ru-RU" sz="1400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2420888"/>
          <a:ext cx="8229600" cy="2016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прогноз 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B w="9525" cap="flat" cmpd="sng" algn="ctr">
                      <a:noFill/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smtClean="0">
                          <a:latin typeface="Bookman Old Style" pitchFamily="18" charset="0"/>
                        </a:rPr>
                        <a:t>Неналоговые доходы, всего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u="none" strike="noStrike" dirty="0" smtClean="0">
                          <a:latin typeface="Bookman Old Style" pitchFamily="18" charset="0"/>
                        </a:rPr>
                        <a:t>213,8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85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  </a:t>
                      </a:r>
                      <a:r>
                        <a:rPr kumimoji="0" lang="ru-RU" sz="2000" b="0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Прочие поступления от использования имущества, находящегося в собственности сельских поселений</a:t>
                      </a:r>
                      <a:r>
                        <a:rPr lang="ru-RU" sz="2000" b="0" u="none" strike="noStrike" dirty="0" smtClean="0">
                          <a:latin typeface="Bookman Old Style" pitchFamily="18" charset="0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 smtClean="0">
                          <a:latin typeface="Bookman Old Style" pitchFamily="18" charset="0"/>
                        </a:rPr>
                        <a:t>213,8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2492896"/>
          <a:ext cx="8229600" cy="2214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прогноз на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2024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Безвозмездные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поступления, 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26 780,3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85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Дотации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556,3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Субвенции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289,5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  Иные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межбюджетные трансферты</a:t>
                      </a: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25 934,5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83568" y="1772816"/>
            <a:ext cx="809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r"/>
            <a:endParaRPr lang="ru-RU" sz="1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260648"/>
          <a:ext cx="7344816" cy="7200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0" dirty="0" smtClean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Администрация </a:t>
                      </a:r>
                      <a:endParaRPr lang="ru-RU" sz="1400" b="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Сельского поселения «Андегский сельсовет»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Заполярного района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Calibri" pitchFamily="34" charset="0"/>
                          <a:cs typeface="Times New Roman" pitchFamily="18" charset="0"/>
                        </a:rPr>
                        <a:t>Ненецкого автономного округа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Рисунок 12" descr="герб Андегского сельсовета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11560" y="332656"/>
            <a:ext cx="5040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1556792"/>
            <a:ext cx="809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cs typeface="Times New Roman" pitchFamily="18" charset="0"/>
              </a:rPr>
              <a:t>расходная часть бюджета</a:t>
            </a:r>
          </a:p>
          <a:p>
            <a:pPr algn="r"/>
            <a:endParaRPr lang="ru-RU" sz="1400" b="1" dirty="0">
              <a:latin typeface="Bookman Old Style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8229600" cy="37223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987008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наименование показателя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проект</a:t>
                      </a:r>
                      <a:r>
                        <a:rPr lang="ru-RU" sz="1400" b="0" u="none" strike="noStrike" baseline="0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на </a:t>
                      </a:r>
                      <a:r>
                        <a:rPr lang="ru-RU" sz="1400" b="0" u="none" strike="noStrike" dirty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2023 </a:t>
                      </a:r>
                      <a:r>
                        <a:rPr lang="ru-RU" sz="1400" b="0" u="none" strike="noStrike" dirty="0" smtClean="0">
                          <a:solidFill>
                            <a:schemeClr val="bg1"/>
                          </a:solidFill>
                          <a:latin typeface="Bookman Old Style" pitchFamily="18" charset="0"/>
                        </a:rPr>
                        <a:t>год,  тыс. руб.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latin typeface="Bookman Old Style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Расходы </a:t>
                      </a:r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бюджета, </a:t>
                      </a:r>
                      <a:r>
                        <a:rPr lang="ru-RU" sz="2300" b="1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300" b="1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33 531,3</a:t>
                      </a:r>
                      <a:endParaRPr lang="ru-RU" sz="2300" b="1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5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в том числе: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Общегосударственные расходы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15 763,4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 Национальная оборона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78,6</a:t>
                      </a:r>
                      <a:r>
                        <a:rPr lang="ru-RU" sz="2300" b="0" i="0" u="none" strike="noStrike" baseline="0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 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 Национальная </a:t>
                      </a:r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безопасность </a:t>
                      </a:r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и правоохранительная деятельность 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 1 937,4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Национальная экономика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78,0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300" b="0" i="0" u="none" strike="noStrike" dirty="0">
                          <a:solidFill>
                            <a:srgbClr val="000000"/>
                          </a:solidFill>
                          <a:latin typeface="Bookman Old Style"/>
                        </a:rPr>
                        <a:t>  Жилищно-коммунальное хозяйство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13 829,3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300" b="0" i="0" u="none" strike="noStrike">
                          <a:solidFill>
                            <a:srgbClr val="000000"/>
                          </a:solidFill>
                          <a:latin typeface="Bookman Old Style"/>
                        </a:rPr>
                        <a:t>  Социальная политика</a:t>
                      </a:r>
                    </a:p>
                  </a:txBody>
                  <a:tcPr marL="9525" marR="9525" marT="9525" marB="0" anchor="b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300" b="0" i="0" u="none" strike="noStrike" dirty="0" smtClean="0">
                          <a:solidFill>
                            <a:srgbClr val="000000"/>
                          </a:solidFill>
                          <a:latin typeface="Bookman Old Style"/>
                        </a:rPr>
                        <a:t>1 844,6</a:t>
                      </a:r>
                      <a:endParaRPr lang="ru-RU" sz="2300" b="0" i="0" u="none" strike="noStrike" dirty="0">
                        <a:solidFill>
                          <a:srgbClr val="000000"/>
                        </a:solidFill>
                        <a:latin typeface="Bookman Old Style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682</TotalTime>
  <Words>907</Words>
  <Application>Microsoft Office PowerPoint</Application>
  <PresentationFormat>Экран (4:3)</PresentationFormat>
  <Paragraphs>242</Paragraphs>
  <Slides>17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91</cp:revision>
  <dcterms:created xsi:type="dcterms:W3CDTF">2022-05-30T15:39:54Z</dcterms:created>
  <dcterms:modified xsi:type="dcterms:W3CDTF">2023-11-21T13:11:51Z</dcterms:modified>
</cp:coreProperties>
</file>